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DCDBCC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2D1C3">
              <a:alpha val="8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0B09E">
              <a:alpha val="75000"/>
            </a:srgbClr>
          </a:solidFill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63808D">
              <a:alpha val="75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63808D">
              <a:alpha val="7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446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.png" descr="dingba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8600" y="5257800"/>
            <a:ext cx="7480300" cy="39971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  <a:effectLst>
            <a:outerShdw blurRad="38100" dist="25400" dir="5400000" rotWithShape="0">
              <a:srgbClr val="FFF7E0">
                <a:alpha val="26000"/>
              </a:srgbClr>
            </a:outerShdw>
          </a:effectLst>
        </p:spPr>
        <p:txBody>
          <a:bodyPr anchor="b"/>
          <a:lstStyle>
            <a:lvl1pPr>
              <a:defRPr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397000"/>
          </a:xfrm>
          <a:prstGeom prst="rect">
            <a:avLst/>
          </a:prstGeom>
          <a:effectLst>
            <a:outerShdw blurRad="25400" dist="12700" dir="5400000" rotWithShape="0">
              <a:srgbClr val="FFFFFF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E1B9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Image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4978400" cy="5715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1pPr>
            <a:lvl2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2pPr>
            <a:lvl3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3pPr>
            <a:lvl4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4pPr>
            <a:lvl5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4978400" cy="5715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1pPr>
            <a:lvl2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2pPr>
            <a:lvl3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3pPr>
            <a:lvl4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4pPr>
            <a:lvl5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56400" y="2984500"/>
            <a:ext cx="4978400" cy="5715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1pPr>
            <a:lvl2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2pPr>
            <a:lvl3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3pPr>
            <a:lvl4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4pPr>
            <a:lvl5pPr>
              <a:lnSpc>
                <a:spcPct val="100000"/>
              </a:lnSpc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800" y="29845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3"/>
              </a:buBlip>
              <a:defRPr sz="3600"/>
            </a:lvl1pPr>
            <a:lvl2pPr>
              <a:spcBef>
                <a:spcPts val="2800"/>
              </a:spcBef>
              <a:buBlip>
                <a:blip r:embed="rId3"/>
              </a:buBlip>
              <a:defRPr sz="3600"/>
            </a:lvl2pPr>
            <a:lvl3pPr>
              <a:spcBef>
                <a:spcPts val="2800"/>
              </a:spcBef>
              <a:buBlip>
                <a:blip r:embed="rId3"/>
              </a:buBlip>
              <a:defRPr sz="3600"/>
            </a:lvl3pPr>
            <a:lvl4pPr>
              <a:spcBef>
                <a:spcPts val="2800"/>
              </a:spcBef>
              <a:buBlip>
                <a:blip r:embed="rId3"/>
              </a:buBlip>
              <a:defRPr sz="3600"/>
            </a:lvl4pPr>
            <a:lvl5pPr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800" y="29845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>
              <a:spcBef>
                <a:spcPts val="2800"/>
              </a:spcBef>
              <a:buBlip>
                <a:blip r:embed="rId3"/>
              </a:buBlip>
              <a:defRPr sz="3600"/>
            </a:lvl1pPr>
            <a:lvl2pPr>
              <a:spcBef>
                <a:spcPts val="2800"/>
              </a:spcBef>
              <a:buBlip>
                <a:blip r:embed="rId3"/>
              </a:buBlip>
              <a:defRPr sz="3600"/>
            </a:lvl2pPr>
            <a:lvl3pPr>
              <a:spcBef>
                <a:spcPts val="2800"/>
              </a:spcBef>
              <a:buBlip>
                <a:blip r:embed="rId3"/>
              </a:buBlip>
              <a:defRPr sz="3600"/>
            </a:lvl3pPr>
            <a:lvl4pPr>
              <a:spcBef>
                <a:spcPts val="2800"/>
              </a:spcBef>
              <a:buBlip>
                <a:blip r:embed="rId3"/>
              </a:buBlip>
              <a:defRPr sz="3600"/>
            </a:lvl4pPr>
            <a:lvl5pPr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1841500" y="2755900"/>
            <a:ext cx="9321800" cy="3683000"/>
          </a:xfrm>
          <a:prstGeom prst="rect">
            <a:avLst/>
          </a:prstGeom>
          <a:effectLst>
            <a:outerShdw blurRad="38100" dist="25400" dir="5400000" rotWithShape="0">
              <a:srgbClr val="FFF7E0">
                <a:alpha val="26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E1B9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  <a:effectLst>
            <a:outerShdw blurRad="38100" dist="25400" dir="5400000" rotWithShape="0">
              <a:srgbClr val="FFF7E0">
                <a:alpha val="26000"/>
              </a:srgbClr>
            </a:outerShdw>
          </a:effectLst>
        </p:spPr>
        <p:txBody>
          <a:bodyPr/>
          <a:lstStyle>
            <a:lvl1pPr>
              <a:defRPr sz="74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09600"/>
          </a:xfrm>
          <a:prstGeom prst="rect">
            <a:avLst/>
          </a:prstGeom>
          <a:effectLst>
            <a:outerShdw blurRad="25400" dist="12700" dir="5400000" rotWithShape="0">
              <a:srgbClr val="FFFFFF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E1B9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"/>
          <p:cNvGrpSpPr/>
          <p:nvPr/>
        </p:nvGrpSpPr>
        <p:grpSpPr>
          <a:xfrm>
            <a:off x="1866900" y="4927600"/>
            <a:ext cx="4635500" cy="399711"/>
            <a:chOff x="0" y="0"/>
            <a:chExt cx="4635499" cy="399710"/>
          </a:xfrm>
        </p:grpSpPr>
        <p:pic>
          <p:nvPicPr>
            <p:cNvPr id="80" name="dingbat.png" descr="dingba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1935" r="41935"/>
            <a:stretch>
              <a:fillRect/>
            </a:stretch>
          </p:blipFill>
          <p:spPr>
            <a:xfrm>
              <a:off x="1714500" y="0"/>
              <a:ext cx="1206500" cy="399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dingbat.png" descr="dingba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77079"/>
            <a:stretch>
              <a:fillRect/>
            </a:stretch>
          </p:blipFill>
          <p:spPr>
            <a:xfrm>
              <a:off x="0" y="0"/>
              <a:ext cx="1714500" cy="399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dingbat.png" descr="dingba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079"/>
            <a:stretch>
              <a:fillRect/>
            </a:stretch>
          </p:blipFill>
          <p:spPr>
            <a:xfrm>
              <a:off x="2921000" y="0"/>
              <a:ext cx="1714500" cy="399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7086600" y="2362200"/>
            <a:ext cx="3771900" cy="5029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854200" y="2171700"/>
            <a:ext cx="4648200" cy="2705100"/>
          </a:xfrm>
          <a:prstGeom prst="rect">
            <a:avLst/>
          </a:prstGeom>
          <a:effectLst>
            <a:outerShdw blurRad="38100" dist="25400" dir="5400000" rotWithShape="0">
              <a:srgbClr val="FFF7E0">
                <a:alpha val="26000"/>
              </a:srgbClr>
            </a:outerShdw>
          </a:effectLst>
        </p:spPr>
        <p:txBody>
          <a:bodyPr anchor="b"/>
          <a:lstStyle>
            <a:lvl1pPr>
              <a:defRPr sz="74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200" y="5397500"/>
            <a:ext cx="4648200" cy="2159000"/>
          </a:xfrm>
          <a:prstGeom prst="rect">
            <a:avLst/>
          </a:prstGeom>
          <a:effectLst>
            <a:outerShdw blurRad="25400" dist="12700" dir="5400000" rotWithShape="0">
              <a:srgbClr val="FFFFFF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E1B9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800" y="7493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320800" y="749300"/>
            <a:ext cx="10464800" cy="16510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68300" cy="431800"/>
          </a:xfrm>
          <a:prstGeom prst="rect">
            <a:avLst/>
          </a:prstGeom>
          <a:ln w="12700">
            <a:miter lim="400000"/>
          </a:ln>
          <a:effectLst>
            <a:outerShdw blurRad="25400" dist="12700" dir="16200000" rotWithShape="0">
              <a:srgbClr val="000000">
                <a:alpha val="8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defRPr sz="2000" b="1" i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508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889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270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651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032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413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2794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175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3556000" marR="0" indent="-5080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Unit 6 SG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Unit 6 SG 4</a:t>
            </a:r>
          </a:p>
        </p:txBody>
      </p:sp>
      <p:sp>
        <p:nvSpPr>
          <p:cNvPr id="125" name="Introduction to Islam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 to Islam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. The Basic Doctrines of Isl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D. The Basic Doctrines of Islam</a:t>
            </a:r>
          </a:p>
        </p:txBody>
      </p:sp>
      <p:sp>
        <p:nvSpPr>
          <p:cNvPr id="152" name="3. Prophets (human messenger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3. Prophets (human messengers)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(a) Human not divine, but can perform miracles.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(b) In Islam - Adam, Noah, Abraham, Moses, Jesus, &amp; last, Mohammed...among others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(c) The Hadiths recount Mohammad’s life, his words, his actions, &amp; personal characteristics (Sunnah - the trodden path) - emulate him life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. The Basic Doctrines of Isl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D. The Basic Doctrines of Islam</a:t>
            </a:r>
          </a:p>
        </p:txBody>
      </p:sp>
      <p:sp>
        <p:nvSpPr>
          <p:cNvPr id="155" name="4. A last day: resurrection &amp; judge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4. A last day: resurrection &amp; judgement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a.  Quran emphasizes bodily resurrection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b. All mankind will be judged on their good &amp; bad deeds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. The Basic Doctrines of Isl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D. The Basic Doctrines of Islam</a:t>
            </a:r>
          </a:p>
        </p:txBody>
      </p:sp>
      <p:sp>
        <p:nvSpPr>
          <p:cNvPr id="158" name="5. Absolute predestination - everything in the world that occurs, good or bad, has been preordained and nothing can happen unless permitted by God. According to Muslim theologians, although events are pre-ordained, man possesses free will in that he or she has the faculty to choose between right and wrong, and is thus responsible for his action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5. </a:t>
            </a:r>
            <a:r>
              <a:rPr b="1"/>
              <a:t>Absolute predestination</a:t>
            </a:r>
            <a:r>
              <a:t> - everything in the world that occurs, good or bad, has been </a:t>
            </a:r>
            <a:r>
              <a:rPr u="sng"/>
              <a:t>preordained</a:t>
            </a:r>
            <a:r>
              <a:t> and nothing can happen unless permitted by God. According to Muslim theologians, although events are pre-ordained, man </a:t>
            </a:r>
            <a:r>
              <a:rPr u="sng"/>
              <a:t>possesses free will</a:t>
            </a:r>
            <a:r>
              <a:t> in that he or she has the faculty to choose between right and wrong, and is thus </a:t>
            </a:r>
            <a:r>
              <a:rPr u="sng"/>
              <a:t>responsible for his actions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1. Shahadah: Recite the creed - &quot;I testify that there are no deities other than Allah alone and I testify that Muhammad is his Messenger.&quot;…"/>
          <p:cNvSpPr txBox="1">
            <a:spLocks noGrp="1"/>
          </p:cNvSpPr>
          <p:nvPr>
            <p:ph type="body" idx="1"/>
          </p:nvPr>
        </p:nvSpPr>
        <p:spPr>
          <a:xfrm>
            <a:off x="1320800" y="2641600"/>
            <a:ext cx="10464800" cy="605790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1. Shahadah: Recite the creed - "I testify that there are no deities other than Allah alone and I testify that Muhammad is his Messenger."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(a) Must be recited in prayer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2. Salat: Prayer 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(a) Must be performed 5 times, daily, in Arabic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(b) Prayer must consist of verses from the Quran</a:t>
            </a:r>
          </a:p>
        </p:txBody>
      </p:sp>
      <p:sp>
        <p:nvSpPr>
          <p:cNvPr id="161" name="E. The Basic Duties of Islam: The Five Pillars of the Fai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E. The Basic Duties of Islam: The Five Pillars of the Faith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E. The Basic Duties of Islam: The Five Pillars of the Fai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E. The Basic Duties of Islam: The Five Pillars of the Faith</a:t>
            </a:r>
          </a:p>
        </p:txBody>
      </p:sp>
      <p:sp>
        <p:nvSpPr>
          <p:cNvPr id="164" name="3. Zakat: Almsgiving - giving a fixed portion of accumulated wealth to the poor &amp; the need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3. Zakat: Almsgiving - giving a fixed portion of accumulated wealth to the poor &amp; the needy</a:t>
            </a:r>
          </a:p>
          <a:p>
            <a:pPr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4. Fast of Ramadan - no food or drink from dawn to dusk during the month of Ramadan (not obligatory if perceived as undue burden (i.e. illness)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. The Basic Duties of Islam: The Five Pillars of the Fai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E. The Basic Duties of Islam: The Five Pillars of the Faith</a:t>
            </a:r>
          </a:p>
        </p:txBody>
      </p:sp>
      <p:sp>
        <p:nvSpPr>
          <p:cNvPr id="167" name="5. Hajj - Pilgrimage to Mecca…"/>
          <p:cNvSpPr txBox="1">
            <a:spLocks noGrp="1"/>
          </p:cNvSpPr>
          <p:nvPr>
            <p:ph type="body" idx="1"/>
          </p:nvPr>
        </p:nvSpPr>
        <p:spPr>
          <a:xfrm>
            <a:off x="1320800" y="2641600"/>
            <a:ext cx="10464800" cy="6375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5. Hajj - Pilgrimage to Mecca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(a) Must be completed at least once in lifetime during Islamic month of Dhu al-Hijjah (financially &amp; physically able)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(b) Spending time in desert, walking in the footsteps of Abraham, symbolically stoning the Devil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(c) Walking 7 times around the Kaaba, Mount Safa &amp; Mount Marwah (footsteps of Hagar)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. Historical Development of Islam"/>
          <p:cNvSpPr txBox="1">
            <a:spLocks noGrp="1"/>
          </p:cNvSpPr>
          <p:nvPr>
            <p:ph type="title"/>
          </p:nvPr>
        </p:nvSpPr>
        <p:spPr>
          <a:xfrm>
            <a:off x="1320800" y="749300"/>
            <a:ext cx="10464800" cy="8128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F. Historical Development of Islam</a:t>
            </a:r>
          </a:p>
        </p:txBody>
      </p:sp>
      <p:pic>
        <p:nvPicPr>
          <p:cNvPr id="170" name="WRLH003-H.tiff" descr="WRLH003-H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1565" y="1701800"/>
            <a:ext cx="8666292" cy="720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. Historical Development of Isl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F. Historical Development of Islam</a:t>
            </a:r>
          </a:p>
        </p:txBody>
      </p:sp>
      <p:sp>
        <p:nvSpPr>
          <p:cNvPr id="173" name="1. Caliphat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1. Caliphates 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a. Early Caliphs &amp; Umayyads: 610-750 CE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b. Abbasids: 750-1258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c. Seljuks: 950-1450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d. Ottoman Empire - 1299-1924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ustansiriya University in Baghdad"/>
          <p:cNvSpPr txBox="1">
            <a:spLocks noGrp="1"/>
          </p:cNvSpPr>
          <p:nvPr>
            <p:ph type="title"/>
          </p:nvPr>
        </p:nvSpPr>
        <p:spPr>
          <a:xfrm>
            <a:off x="711200" y="749300"/>
            <a:ext cx="11658600" cy="1651000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001E57"/>
                </a:solidFill>
              </a:defRPr>
            </a:lvl1pPr>
          </a:lstStyle>
          <a:p>
            <a:r>
              <a:t>Mustansiriya University in Baghdad</a:t>
            </a:r>
          </a:p>
        </p:txBody>
      </p:sp>
      <p:pic>
        <p:nvPicPr>
          <p:cNvPr id="176" name="Mustansiriya_University_CPT.tiff" descr="Mustansiriya_University_CPT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8250" y="2997200"/>
            <a:ext cx="443865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Abbasids established Houses of Wisdom"/>
          <p:cNvSpPr/>
          <p:nvPr/>
        </p:nvSpPr>
        <p:spPr>
          <a:xfrm>
            <a:off x="775453" y="4775200"/>
            <a:ext cx="6375401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1E57"/>
                </a:solidFill>
              </a:defRPr>
            </a:lvl1pPr>
          </a:lstStyle>
          <a:p>
            <a:r>
              <a:t>Abbasids established Houses of Wisdom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1. Depiction of human form considered idolatry…"/>
          <p:cNvSpPr txBox="1">
            <a:spLocks noGrp="1"/>
          </p:cNvSpPr>
          <p:nvPr>
            <p:ph type="body" idx="1"/>
          </p:nvPr>
        </p:nvSpPr>
        <p:spPr>
          <a:xfrm>
            <a:off x="1320800" y="3048000"/>
            <a:ext cx="10464800" cy="5651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1. Depiction of human form considered idolatry</a:t>
            </a:r>
          </a:p>
          <a:p>
            <a:pPr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2. Focuses on calligraphy and patterns</a:t>
            </a:r>
          </a:p>
        </p:txBody>
      </p:sp>
      <p:sp>
        <p:nvSpPr>
          <p:cNvPr id="180" name="G. Islamic Art &amp; Archite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G. Islamic Art &amp; Architecture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A.Pre-Islamic Arabia"/>
          <p:cNvSpPr txBox="1">
            <a:spLocks noGrp="1"/>
          </p:cNvSpPr>
          <p:nvPr>
            <p:ph type="title"/>
          </p:nvPr>
        </p:nvSpPr>
        <p:spPr>
          <a:xfrm>
            <a:off x="1270000" y="584200"/>
            <a:ext cx="10464800" cy="9398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A.Pre-Islamic Arabia</a:t>
            </a:r>
          </a:p>
        </p:txBody>
      </p:sp>
      <p:sp>
        <p:nvSpPr>
          <p:cNvPr id="128" name="1. Bedouin: People of the Desert - communal life essential for desert living; people belonged to tribes (patriarchal); nomadic &amp; sedentary; paganism - gods &amp; goddesses associated with nature (water, stones, trees)"/>
          <p:cNvSpPr txBox="1">
            <a:spLocks noGrp="1"/>
          </p:cNvSpPr>
          <p:nvPr>
            <p:ph type="body" idx="1"/>
          </p:nvPr>
        </p:nvSpPr>
        <p:spPr>
          <a:xfrm>
            <a:off x="1270000" y="1587500"/>
            <a:ext cx="10464800" cy="723900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1. Bedouin: People of the Desert - communal life essential for desert living; people belonged to tribes (patriarchal); nomadic &amp; sedentary; paganism - gods &amp; goddesses associated with nature (water, stones, trees)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HeratFridayMosque.tiff" descr="HeratFridayMosqu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1066800"/>
            <a:ext cx="1016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url?sa=i&amp;rct=j&amp;q=&amp;esrc=s&amp;source=images&amp;cd=&amp;cad=rja&amp;uact=8&amp;docid=zoFcBUzS-jUlYM&amp;tbnid=eSnEcrRzckh6YM-&amp;ved=0CAYQjRw&amp;url=http%3A%2F%2Fpatterninislamicart.com%2Fbackground-notes%2Fthe-evolution-of-style%2.tiff" descr="url?sa=i&amp;rct=j&amp;q=&amp;esrc=s&amp;source=images&amp;cd=&amp;cad=rja&amp;uact=8&amp;docid=zoFcBUzS-jUlYM&amp;tbnid=eSnEcrRzckh6YM-&amp;ved=0CAYQjRw&amp;url=http%3A%2F%2Fpatterninislamicart.com%2Fbackground-notes%2Fthe-evolution-of-style%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700" y="1066800"/>
            <a:ext cx="84074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url?sa=i&amp;rct=j&amp;q=&amp;esrc=s&amp;source=images&amp;cd=&amp;cad=rja&amp;uact=8&amp;docid=NA-vGePq1HGtjM&amp;tbnid=O3CTTcGnjgLmmM-&amp;ved=0CAYQjRw&amp;url=http%3A%2F%2Fictvisualarts.wordpress.com%2F2011%2F09%2F19%2Fislamic-art-from-the-6.tiff" descr="url?sa=i&amp;rct=j&amp;q=&amp;esrc=s&amp;source=images&amp;cd=&amp;cad=rja&amp;uact=8&amp;docid=NA-vGePq1HGtjM&amp;tbnid=O3CTTcGnjgLmmM-&amp;ved=0CAYQjRw&amp;url=http%3A%2F%2Fictvisualarts.wordpress.com%2F2011%2F09%2F19%2Fislamic-art-from-the-6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5800" y="4978400"/>
            <a:ext cx="4826000" cy="321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url?sa=i&amp;rct=j&amp;q=&amp;esrc=s&amp;source=images&amp;cd=&amp;cad=rja&amp;uact=8&amp;docid=QoRfxKtYFW-idM&amp;tbnid=xi4jT2lkZMvpzM-&amp;ved=0CAYQjRw&amp;url=http%3A%2F%2Fwww.revivingislamicart.com%2Fwhat-we-do%2F&amp;ei=RjomU-X5Nqm60gHUhIDYAQ&amp;.tiff" descr="url?sa=i&amp;rct=j&amp;q=&amp;esrc=s&amp;source=images&amp;cd=&amp;cad=rja&amp;uact=8&amp;docid=QoRfxKtYFW-idM&amp;tbnid=xi4jT2lkZMvpzM-&amp;ved=0CAYQjRw&amp;url=http%3A%2F%2Fwww.revivingislamicart.com%2Fwhat-we-do%2F&amp;ei=RjomU-X5Nqm60gHUhIDYAQ&amp;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7300" y="4989303"/>
            <a:ext cx="5168900" cy="3202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url?sa=i&amp;rct=j&amp;q=&amp;esrc=s&amp;source=images&amp;cd=&amp;cad=rja&amp;uact=8&amp;docid=tFFkdkkeFbWNjM&amp;tbnid=i-hTp5oG0YySxM-&amp;ved=0CAYQjRw&amp;url=http%3A%2F%2Fwww.fodors.com%2Fnews%2Fphotos%2Fthe-11-top-european-landmarks&amp;ei=rjo.tiff" descr="url?sa=i&amp;rct=j&amp;q=&amp;esrc=s&amp;source=images&amp;cd=&amp;cad=rja&amp;uact=8&amp;docid=tFFkdkkeFbWNjM&amp;tbnid=i-hTp5oG0YySxM-&amp;ved=0CAYQjRw&amp;url=http%3A%2F%2Fwww.fodors.com%2Fnews%2Fphotos%2Fthe-11-top-european-landmarks&amp;ei=rjo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812800"/>
            <a:ext cx="5803900" cy="3772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url?sa=i&amp;rct=j&amp;q=&amp;esrc=s&amp;source=images&amp;cd=&amp;cad=rja&amp;uact=8&amp;docid=ndKCsBNZM2M-WM&amp;tbnid=sa_VKsWxq-YL0M-&amp;ved=0CAYQjRw&amp;url=http%3A%2F%2Fasianhistory.tumblr.com%2Fpost%2F5945935339%2Fthe-taj-mahal-is-regard.tiff" descr="url?sa=i&amp;rct=j&amp;q=&amp;esrc=s&amp;source=images&amp;cd=&amp;cad=rja&amp;uact=8&amp;docid=ndKCsBNZM2M-WM&amp;tbnid=sa_VKsWxq-YL0M-&amp;ved=0CAYQjRw&amp;url=http%3A%2F%2Fasianhistory.tumblr.com%2Fpost%2F5945935339%2Fthe-taj-mahal-is-regard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382539"/>
            <a:ext cx="5600700" cy="3685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url?sa=i&amp;rct=j&amp;q=&amp;esrc=s&amp;source=images&amp;cd=&amp;cad=rja&amp;uact=8&amp;docid=Dmjogq370M-a3M&amp;tbnid=aMPRpQJzueID9M-&amp;ved=0CAYQjRw&amp;url=http%3A%2F%2Fwww.islamicthinking.info%2Fpost%2F3285340481%2Fwow-one-of-the-most-be.tiff" descr="url?sa=i&amp;rct=j&amp;q=&amp;esrc=s&amp;source=images&amp;cd=&amp;cad=rja&amp;uact=8&amp;docid=Dmjogq370M-a3M&amp;tbnid=aMPRpQJzueID9M-&amp;ved=0CAYQjRw&amp;url=http%3A%2F%2Fwww.islamicthinking.info%2Fpost%2F3285340481%2Fwow-one-of-the-most-b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553" y="1168400"/>
            <a:ext cx="4724248" cy="313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url?sa=i&amp;rct=j&amp;q=&amp;esrc=s&amp;source=images&amp;cd=&amp;cad=rja&amp;uact=8&amp;docid=63rNl4UmSFzqlM&amp;tbnid=zip0dpoBHgw_UM-&amp;ved=0CAYQjRw&amp;url=http%3A%2F%2Fwww.gnosticliberationfront.com%2Fislam.htm&amp;ei=IDsmU4S5M_Cu0AGz0IFI&amp;bv.tiff" descr="url?sa=i&amp;rct=j&amp;q=&amp;esrc=s&amp;source=images&amp;cd=&amp;cad=rja&amp;uact=8&amp;docid=63rNl4UmSFzqlM&amp;tbnid=zip0dpoBHgw_UM-&amp;ved=0CAYQjRw&amp;url=http%3A%2F%2Fwww.gnosticliberationfront.com%2Fislam.htm&amp;ei=IDsmU4S5M_Cu0AGz0IFI&amp;bv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4200" y="5229563"/>
            <a:ext cx="3136900" cy="3774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1. The Shari’ah is Islamic law formed by traditional Islamic scholarship…"/>
          <p:cNvSpPr txBox="1">
            <a:spLocks noGrp="1"/>
          </p:cNvSpPr>
          <p:nvPr>
            <p:ph type="body" idx="1"/>
          </p:nvPr>
        </p:nvSpPr>
        <p:spPr>
          <a:xfrm>
            <a:off x="774700" y="1485900"/>
            <a:ext cx="11595100" cy="7543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1. The Shari’ah is Islamic law formed by traditional Islamic scholarship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a. System of duties that are incumbent upon a Muslim by virtue of their religious belief</a:t>
            </a:r>
          </a:p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b. Covers all aspects of life, from matters of state &amp; foreign relations, to daily life</a:t>
            </a:r>
          </a:p>
          <a:p>
            <a:pPr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2. Etiquette &amp; Diet - only right hand used for eating &amp; drinking;  circumcision; not allowed to eat pork or drink alcohol; permissible food is halal (in Judaism - kosher)</a:t>
            </a:r>
          </a:p>
        </p:txBody>
      </p:sp>
      <p:sp>
        <p:nvSpPr>
          <p:cNvPr id="194" name="H. Islamic Organization &amp; Structure"/>
          <p:cNvSpPr txBox="1">
            <a:spLocks noGrp="1"/>
          </p:cNvSpPr>
          <p:nvPr>
            <p:ph type="title"/>
          </p:nvPr>
        </p:nvSpPr>
        <p:spPr>
          <a:xfrm>
            <a:off x="1320800" y="749300"/>
            <a:ext cx="10464800" cy="7874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H. Islamic Organization &amp; Structure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H. Islamic Organization &amp; Structure"/>
          <p:cNvSpPr txBox="1">
            <a:spLocks noGrp="1"/>
          </p:cNvSpPr>
          <p:nvPr>
            <p:ph type="title"/>
          </p:nvPr>
        </p:nvSpPr>
        <p:spPr>
          <a:xfrm>
            <a:off x="1320800" y="749300"/>
            <a:ext cx="10464800" cy="7874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H. Islamic Organization &amp; Structure</a:t>
            </a:r>
          </a:p>
        </p:txBody>
      </p:sp>
      <p:sp>
        <p:nvSpPr>
          <p:cNvPr id="197" name="3. Family - is the basic unit of Islamic society…"/>
          <p:cNvSpPr txBox="1">
            <a:spLocks noGrp="1"/>
          </p:cNvSpPr>
          <p:nvPr>
            <p:ph type="body" idx="1"/>
          </p:nvPr>
        </p:nvSpPr>
        <p:spPr>
          <a:xfrm>
            <a:off x="927100" y="1447800"/>
            <a:ext cx="11557000" cy="7188200"/>
          </a:xfrm>
          <a:prstGeom prst="rect">
            <a:avLst/>
          </a:prstGeom>
        </p:spPr>
        <p:txBody>
          <a:bodyPr/>
          <a:lstStyle/>
          <a:p>
            <a:pPr marL="451555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3. Family - is the basic unit of Islamic society</a:t>
            </a:r>
          </a:p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a. Father seen as financially responsible &amp; obliged to cater to well-being</a:t>
            </a:r>
          </a:p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b. Marriage is a civil contract; bridal price typical; polygamy allowed but limited</a:t>
            </a:r>
          </a:p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c. Quran verses include: each gender has specific divorce rights; Mohammad praised education of women in Medina; Khadijah was employed outside of home</a:t>
            </a:r>
          </a:p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d. Many pre-Islamic tribal traditions still part of culture including: honor killings (not in Quran; needing 4 male witnesses to prove rape)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H. Islamic Organization &amp; Structure"/>
          <p:cNvSpPr txBox="1">
            <a:spLocks noGrp="1"/>
          </p:cNvSpPr>
          <p:nvPr>
            <p:ph type="title"/>
          </p:nvPr>
        </p:nvSpPr>
        <p:spPr>
          <a:xfrm>
            <a:off x="1320800" y="749300"/>
            <a:ext cx="10464800" cy="7874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H. Islamic Organization &amp; Structure</a:t>
            </a:r>
          </a:p>
        </p:txBody>
      </p:sp>
      <p:sp>
        <p:nvSpPr>
          <p:cNvPr id="200" name="4. Jihad: “to strive or struggle - military exertion against non-believer/non-Muslim combatants who have insulted Islam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001E57"/>
                </a:solidFill>
              </a:defRPr>
            </a:lvl1pPr>
          </a:lstStyle>
          <a:p>
            <a:r>
              <a:t>4. Jihad: “to strive or struggle - military exertion against non-believer/non-Muslim combatants who have insulted Islam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. Born in 570 C.E. in Arabian city of Mecca; orphaned at young age and taken in by uncle Abu Talib…"/>
          <p:cNvSpPr txBox="1">
            <a:spLocks noGrp="1"/>
          </p:cNvSpPr>
          <p:nvPr>
            <p:ph type="body" idx="1"/>
          </p:nvPr>
        </p:nvSpPr>
        <p:spPr>
          <a:xfrm>
            <a:off x="711200" y="1739900"/>
            <a:ext cx="11658600" cy="7264400"/>
          </a:xfrm>
          <a:prstGeom prst="rect">
            <a:avLst/>
          </a:prstGeom>
        </p:spPr>
        <p:txBody>
          <a:bodyPr/>
          <a:lstStyle/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1. Born in 570 C.E. in Arabian city of Mecca; orphaned at young age and taken in by uncle Abu Talib</a:t>
            </a:r>
          </a:p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2. Worked as a merchant &amp; a shepherd; first married at age of 25 to Khadijah a wealthy woman of 40; habitually would retreat to caves for seclusion &amp; prayer</a:t>
            </a:r>
          </a:p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3. At age of 40 he claimed to have been visited by the angel Gabriel; 3 years later began preaching this event but had few followers; was met with hostility for preaching about one god</a:t>
            </a:r>
          </a:p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4. In 622, he fled Mecca for Medina, this event is known as the Hijra and marks the beginning of the Islamic calendar</a:t>
            </a:r>
          </a:p>
        </p:txBody>
      </p:sp>
      <p:sp>
        <p:nvSpPr>
          <p:cNvPr id="131" name="B. The Life of Mohammad"/>
          <p:cNvSpPr txBox="1">
            <a:spLocks noGrp="1"/>
          </p:cNvSpPr>
          <p:nvPr>
            <p:ph type="title"/>
          </p:nvPr>
        </p:nvSpPr>
        <p:spPr>
          <a:xfrm>
            <a:off x="1320800" y="749300"/>
            <a:ext cx="10464800" cy="9017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B. The Life of Mohammad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osque of the Two Qibias, Medina"/>
          <p:cNvSpPr txBox="1">
            <a:spLocks noGrp="1"/>
          </p:cNvSpPr>
          <p:nvPr>
            <p:ph type="title"/>
          </p:nvPr>
        </p:nvSpPr>
        <p:spPr>
          <a:xfrm>
            <a:off x="800100" y="749300"/>
            <a:ext cx="11569700" cy="1651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1E57"/>
                </a:solidFill>
              </a:defRPr>
            </a:lvl1pPr>
          </a:lstStyle>
          <a:p>
            <a:r>
              <a:t>Mosque of the Two Qibias, Medina</a:t>
            </a:r>
          </a:p>
        </p:txBody>
      </p:sp>
      <p:pic>
        <p:nvPicPr>
          <p:cNvPr id="134" name="Masjid_al-Qiblatain.tiff" descr="Masjid_al-Qiblatain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1186" y="3162300"/>
            <a:ext cx="5858114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. The Life of Mohamma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B. The Life of Mohammad</a:t>
            </a:r>
          </a:p>
        </p:txBody>
      </p:sp>
      <p:sp>
        <p:nvSpPr>
          <p:cNvPr id="137" name="5. In Medina he united the tribes and spent about 8 years fighting the tribes of Mecca. By this time he had about 10,000 followers…"/>
          <p:cNvSpPr txBox="1">
            <a:spLocks noGrp="1"/>
          </p:cNvSpPr>
          <p:nvPr>
            <p:ph type="body" idx="1"/>
          </p:nvPr>
        </p:nvSpPr>
        <p:spPr>
          <a:xfrm>
            <a:off x="635000" y="2679700"/>
            <a:ext cx="11861800" cy="6324600"/>
          </a:xfrm>
          <a:prstGeom prst="rect">
            <a:avLst/>
          </a:prstGeom>
        </p:spPr>
        <p:txBody>
          <a:bodyPr/>
          <a:lstStyle/>
          <a:p>
            <a:pPr marL="451555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5. In Medina he united the tribes and spent about 8 years fighting the tribes of Mecca. By this time he had about 10,000 followers</a:t>
            </a:r>
          </a:p>
          <a:p>
            <a:pPr marL="451555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6. He finally took control of Mecca and all pagan idols in the city were destroyed (iconoclasm); sent followers out to destroy idols all over Arabia</a:t>
            </a:r>
          </a:p>
          <a:p>
            <a:pPr marL="451555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7. Tradition holds that in 620 he experiences the Isra &amp; Mi’raj - the miraculous journey to Jerusalem; site of Dome of the Rock</a:t>
            </a:r>
          </a:p>
          <a:p>
            <a:pPr marL="451555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8. Died in 632, most of Arabia was already converted to Islam at this point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1. Hadiths (tradition) - written as hearsay not considered a primary source; form the basis of Islamic law, despite some contradictions with the Quran; different denominations rely on different hadiths"/>
          <p:cNvSpPr txBox="1">
            <a:spLocks noGrp="1"/>
          </p:cNvSpPr>
          <p:nvPr>
            <p:ph type="body" idx="1"/>
          </p:nvPr>
        </p:nvSpPr>
        <p:spPr>
          <a:xfrm>
            <a:off x="1270000" y="3162300"/>
            <a:ext cx="10464800" cy="534670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1. Hadiths (tradition) - written as hearsay not considered a primary source; form the basis of Islamic law, despite some contradictions with the Quran; different denominations rely on different hadiths</a:t>
            </a:r>
          </a:p>
        </p:txBody>
      </p:sp>
      <p:sp>
        <p:nvSpPr>
          <p:cNvPr id="140" name="C. Islam’s Sacred Texts &amp; Litera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C. Islam’s Sacred Texts &amp; Literature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Quran (the Recitation) - central religious text of Islam; believed to be revelation from Allah to Mohammad over a period of 23 years; believed to be the only book protected by Abrahamic God from distortion or corruption; writings collected after Mohammed’s death; proof of prophethood…"/>
          <p:cNvSpPr txBox="1">
            <a:spLocks noGrp="1"/>
          </p:cNvSpPr>
          <p:nvPr>
            <p:ph type="body" idx="1"/>
          </p:nvPr>
        </p:nvSpPr>
        <p:spPr>
          <a:xfrm>
            <a:off x="609600" y="1003300"/>
            <a:ext cx="11874500" cy="8115300"/>
          </a:xfrm>
          <a:prstGeom prst="rect">
            <a:avLst/>
          </a:prstGeom>
        </p:spPr>
        <p:txBody>
          <a:bodyPr/>
          <a:lstStyle/>
          <a:p>
            <a:pPr marL="832555" lvl="1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2. Quran (the Recitation) - central religious text of Islam; believed to be revelation from Allah to Mohammad over a period of 23 years; believed to be the only book protected by Abrahamic God from distortion or corruption; writings collected after Mohammed’s death; proof of prophethood</a:t>
            </a:r>
          </a:p>
          <a:p>
            <a:pPr marL="1213555" lvl="2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a. Key themes - responsibility to Allah; resurrection of the dead; God’s final judgement; descriptions of the tortures of Hell &amp; pleasures of Heaven</a:t>
            </a:r>
          </a:p>
          <a:p>
            <a:pPr marL="1213555" lvl="2" indent="-451555">
              <a:buBlip>
                <a:blip r:embed="rId2"/>
              </a:buBlip>
              <a:defRPr sz="3200">
                <a:solidFill>
                  <a:srgbClr val="001E57"/>
                </a:solidFill>
              </a:defRPr>
            </a:pPr>
            <a:r>
              <a:t>b. Religious duties - belief in Allah; asking for forgiveness of sins; assisting those in need; rejecting love of wealth; being chaste; not killing newborn girls (tribal tradition)</a:t>
            </a:r>
          </a:p>
        </p:txBody>
      </p:sp>
      <p:sp>
        <p:nvSpPr>
          <p:cNvPr id="143" name="C. Islam’s Sacred Texts &amp; Literature"/>
          <p:cNvSpPr/>
          <p:nvPr/>
        </p:nvSpPr>
        <p:spPr>
          <a:xfrm>
            <a:off x="1320800" y="749300"/>
            <a:ext cx="10464800" cy="7874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spcBef>
                <a:spcPts val="2800"/>
              </a:spcBef>
              <a:defRPr sz="3600">
                <a:solidFill>
                  <a:srgbClr val="001E57"/>
                </a:solidFill>
              </a:defRPr>
            </a:lvl1pPr>
          </a:lstStyle>
          <a:p>
            <a:r>
              <a:t>C. Islam’s Sacred Texts &amp; Literature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. The Basic Doctrines of Isl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D. The Basic Doctrines of Islam</a:t>
            </a:r>
          </a:p>
        </p:txBody>
      </p:sp>
      <p:sp>
        <p:nvSpPr>
          <p:cNvPr id="146" name="1. Monotheism: Islam - He is God, the One and Only; God, the Eternal, Absolute; He begetteth not, nor is He begotten; And there is none like unto Him.&quot;…"/>
          <p:cNvSpPr txBox="1">
            <a:spLocks noGrp="1"/>
          </p:cNvSpPr>
          <p:nvPr>
            <p:ph type="body" idx="1"/>
          </p:nvPr>
        </p:nvSpPr>
        <p:spPr>
          <a:xfrm>
            <a:off x="1320800" y="2616200"/>
            <a:ext cx="10464800" cy="640080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1. Monotheism: Islam - He is God, the One and Only; God, the Eternal, Absolute; He begetteth not, nor is He begotten; And there is none like unto Him."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(a) Muslims &amp; Jews reject the Holy Trinity &amp; the divinity of Jesus, comparing it to polytheism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(b) Purpose of existence is to worship Allah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(c) Viewed as personal, a god who will respond to prayer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2. Angels…"/>
          <p:cNvSpPr txBox="1">
            <a:spLocks noGrp="1"/>
          </p:cNvSpPr>
          <p:nvPr>
            <p:ph type="body" idx="1"/>
          </p:nvPr>
        </p:nvSpPr>
        <p:spPr>
          <a:xfrm>
            <a:off x="1270000" y="3111500"/>
            <a:ext cx="10464800" cy="609600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2. Angels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(a) Do not possess free will &amp; worship Allah in total obedience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(b) Duties: communictions from Allah, glorifying Allah, recording death’s, taking soul at death</a:t>
            </a:r>
          </a:p>
          <a:p>
            <a:pPr lvl="2">
              <a:buBlip>
                <a:blip r:embed="rId2"/>
              </a:buBlip>
              <a:defRPr>
                <a:solidFill>
                  <a:srgbClr val="001E57"/>
                </a:solidFill>
              </a:defRPr>
            </a:pPr>
            <a:r>
              <a:t>(c) Made of light</a:t>
            </a:r>
          </a:p>
        </p:txBody>
      </p:sp>
      <p:sp>
        <p:nvSpPr>
          <p:cNvPr id="149" name="D. The Basic Doctrines of Isl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800"/>
              </a:spcBef>
              <a:defRPr sz="3600" i="1">
                <a:solidFill>
                  <a:srgbClr val="001E57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defRPr>
            </a:lvl1pPr>
          </a:lstStyle>
          <a:p>
            <a:r>
              <a:t>D. The Basic Doctrines of Islam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914400" algn="l"/>
          </a:tabLst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914400" algn="l"/>
          </a:tabLst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Custom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Hoefler Text</vt:lpstr>
      <vt:lpstr>Lucida Grande</vt:lpstr>
      <vt:lpstr>Palatino</vt:lpstr>
      <vt:lpstr>Moroccan</vt:lpstr>
      <vt:lpstr>Unit 6 SG 4</vt:lpstr>
      <vt:lpstr>A.Pre-Islamic Arabia</vt:lpstr>
      <vt:lpstr>B. The Life of Mohammad</vt:lpstr>
      <vt:lpstr>Mosque of the Two Qibias, Medina</vt:lpstr>
      <vt:lpstr>B. The Life of Mohammad</vt:lpstr>
      <vt:lpstr>C. Islam’s Sacred Texts &amp; Literature</vt:lpstr>
      <vt:lpstr>PowerPoint Presentation</vt:lpstr>
      <vt:lpstr>D. The Basic Doctrines of Islam</vt:lpstr>
      <vt:lpstr>D. The Basic Doctrines of Islam</vt:lpstr>
      <vt:lpstr>D. The Basic Doctrines of Islam</vt:lpstr>
      <vt:lpstr>D. The Basic Doctrines of Islam</vt:lpstr>
      <vt:lpstr>D. The Basic Doctrines of Islam</vt:lpstr>
      <vt:lpstr>E. The Basic Duties of Islam: The Five Pillars of the Faith</vt:lpstr>
      <vt:lpstr>E. The Basic Duties of Islam: The Five Pillars of the Faith</vt:lpstr>
      <vt:lpstr>E. The Basic Duties of Islam: The Five Pillars of the Faith</vt:lpstr>
      <vt:lpstr>F. Historical Development of Islam</vt:lpstr>
      <vt:lpstr>F. Historical Development of Islam</vt:lpstr>
      <vt:lpstr>Mustansiriya University in Baghdad</vt:lpstr>
      <vt:lpstr>G. Islamic Art &amp; Architecture</vt:lpstr>
      <vt:lpstr>PowerPoint Presentation</vt:lpstr>
      <vt:lpstr>PowerPoint Presentation</vt:lpstr>
      <vt:lpstr>PowerPoint Presentation</vt:lpstr>
      <vt:lpstr>H. Islamic Organization &amp; Structure</vt:lpstr>
      <vt:lpstr>H. Islamic Organization &amp; Structure</vt:lpstr>
      <vt:lpstr>H. Islamic Organization &amp; 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SG 4</dc:title>
  <dc:creator>Patrick Shawcross</dc:creator>
  <cp:lastModifiedBy>Patrick Shawcross</cp:lastModifiedBy>
  <cp:revision>1</cp:revision>
  <dcterms:modified xsi:type="dcterms:W3CDTF">2019-02-19T20:18:08Z</dcterms:modified>
</cp:coreProperties>
</file>